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C85A-F46B-4C7C-8868-25478D466C2F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BB7D7-DD89-480E-A17E-E94DB0CD156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43EC2-BF01-4857-98EF-3FAEA10A3D85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F8BF9-C12F-4C4F-9DA7-53D61898EBB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sz="1100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F8BF9-C12F-4C4F-9DA7-53D61898EBBC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145231-310F-4297-9E9F-2C09A8E49C4A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C442F1-0B7D-40D8-BB07-D35A1D508A1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 advClick="0" advTm="10000">
    <p:newsflash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pl/url?sa=i&amp;rct=j&amp;q=owadyWIOSENNE+GIFY&amp;source=images&amp;cd=&amp;cad=rja&amp;docid=AOjbU17_kdYVkM&amp;tbnid=UCJCeO3djyZxoM:&amp;ved=0CAUQjRw&amp;url=http%3A%2F%2Fchomikuj.pl%2FMirusia8559%2FGify-Slonce&amp;ei=29ejUYPIGcimPcG_gZgO&amp;bvm=bv.47008514,d.ZGU&amp;psig=AFQjCNEjbirSVqNFe0FSZPMI1SOIyd9hog&amp;ust=136977691687181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Przedwio%C5%9Bnie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pl.wikipedia.org/wiki/%C5%9Anie%C5%BCyczk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Gatunek_typowy" TargetMode="External"/><Relationship Id="rId11" Type="http://schemas.openxmlformats.org/officeDocument/2006/relationships/hyperlink" Target="http://pl.wikipedia.org/wiki/Ochrona_gatunkowa_ro%C5%9Blin" TargetMode="External"/><Relationship Id="rId5" Type="http://schemas.openxmlformats.org/officeDocument/2006/relationships/hyperlink" Target="http://pl.wikipedia.org/wiki/Amarylkowate" TargetMode="External"/><Relationship Id="rId10" Type="http://schemas.openxmlformats.org/officeDocument/2006/relationships/hyperlink" Target="http://pl.wikipedia.org/wiki/Ro%C5%9Bliny_lecznicze" TargetMode="External"/><Relationship Id="rId4" Type="http://schemas.openxmlformats.org/officeDocument/2006/relationships/hyperlink" Target="http://pl.wikipedia.org/wiki/Gatunek_(biologia)" TargetMode="External"/><Relationship Id="rId9" Type="http://schemas.openxmlformats.org/officeDocument/2006/relationships/hyperlink" Target="http://pl.wikipedia.org/wiki/Ro%C5%9Bliny_miododajn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Afryka" TargetMode="External"/><Relationship Id="rId13" Type="http://schemas.openxmlformats.org/officeDocument/2006/relationships/hyperlink" Target="http://pl.wikipedia.org/wiki/Hindukusz" TargetMode="External"/><Relationship Id="rId3" Type="http://schemas.openxmlformats.org/officeDocument/2006/relationships/hyperlink" Target="http://pl.wikipedia.org/wiki/Rodzaj_(biologia)" TargetMode="External"/><Relationship Id="rId7" Type="http://schemas.openxmlformats.org/officeDocument/2006/relationships/hyperlink" Target="http://pl.wikipedia.org/wiki/Europa_Po%C5%82udniowa" TargetMode="External"/><Relationship Id="rId12" Type="http://schemas.openxmlformats.org/officeDocument/2006/relationships/hyperlink" Target="http://pl.wikipedia.org/wiki/Pamir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pl.wikipedia.org/wiki/Chin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Gatunek_(biologia)" TargetMode="External"/><Relationship Id="rId11" Type="http://schemas.openxmlformats.org/officeDocument/2006/relationships/hyperlink" Target="http://pl.wikipedia.org/wiki/Iran" TargetMode="External"/><Relationship Id="rId5" Type="http://schemas.openxmlformats.org/officeDocument/2006/relationships/hyperlink" Target="http://pl.wikipedia.org/wiki/Liliowate" TargetMode="External"/><Relationship Id="rId15" Type="http://schemas.openxmlformats.org/officeDocument/2006/relationships/hyperlink" Target="http://pl.wikipedia.org/wiki/Kazachstan" TargetMode="External"/><Relationship Id="rId10" Type="http://schemas.openxmlformats.org/officeDocument/2006/relationships/hyperlink" Target="http://pl.wikipedia.org/wiki/Turcja" TargetMode="External"/><Relationship Id="rId4" Type="http://schemas.openxmlformats.org/officeDocument/2006/relationships/hyperlink" Target="http://pl.wikipedia.org/wiki/Geofity_cebulkowe" TargetMode="External"/><Relationship Id="rId9" Type="http://schemas.openxmlformats.org/officeDocument/2006/relationships/hyperlink" Target="http://pl.wikipedia.org/wiki/Azja" TargetMode="External"/><Relationship Id="rId14" Type="http://schemas.openxmlformats.org/officeDocument/2006/relationships/hyperlink" Target="http://pl.wikipedia.org/wiki/Ste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Gatunek_(biologia)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Mieszaniec" TargetMode="External"/><Relationship Id="rId5" Type="http://schemas.openxmlformats.org/officeDocument/2006/relationships/hyperlink" Target="http://pl.wikipedia.org/wiki/Narcyz_%C5%BConkil" TargetMode="External"/><Relationship Id="rId4" Type="http://schemas.openxmlformats.org/officeDocument/2006/relationships/hyperlink" Target="http://pl.wikipedia.org/wiki/Amarylkowat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pl/url?sa=i&amp;rct=j&amp;q=owadyWIOSENNE+GIFY&amp;source=images&amp;cd=&amp;cad=rja&amp;docid=_Atk6K1jWeBtYM&amp;tbnid=EH9eRWQwYFVLXM:&amp;ved=0CAUQjRw&amp;url=http%3A%2F%2Fzielone-przedszkole.com%2Fo-nas%2F&amp;ei=z9GjUZybLYXeOu_GgaAH&amp;bvm=bv.47008514,d.ZGU&amp;psig=AFQjCNEjbirSVqNFe0FSZPMI1SOIyd9hog&amp;ust=136977691687181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944215"/>
          </a:xfrm>
        </p:spPr>
        <p:txBody>
          <a:bodyPr>
            <a:normAutofit/>
          </a:bodyPr>
          <a:lstStyle/>
          <a:p>
            <a:pPr algn="ctr"/>
            <a:r>
              <a:rPr lang="pl-PL" sz="6600" dirty="0" smtClean="0">
                <a:solidFill>
                  <a:srgbClr val="92D050"/>
                </a:solidFill>
                <a:latin typeface="Broadway" pitchFamily="82" charset="0"/>
              </a:rPr>
              <a:t>WIOSNA</a:t>
            </a:r>
            <a:endParaRPr lang="pl-PL" sz="6600" dirty="0">
              <a:solidFill>
                <a:srgbClr val="92D050"/>
              </a:solidFill>
              <a:latin typeface="Broadway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6237312"/>
            <a:ext cx="7448872" cy="432048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Ola Zielińska i Julia Bilska 3a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http://www.tapeciarnia.pl/tapety/normalne/106898_ptaszek_wiosna_kwiaty_drzewo.jpg"/>
          <p:cNvSpPr>
            <a:spLocks noChangeAspect="1" noChangeArrowheads="1"/>
          </p:cNvSpPr>
          <p:nvPr/>
        </p:nvSpPr>
        <p:spPr bwMode="auto">
          <a:xfrm>
            <a:off x="155575" y="-1562100"/>
            <a:ext cx="4352925" cy="3267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8194" name="Picture 2" descr="http://img4.hostingpics.net/pics/536838slonce2k50y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428868"/>
            <a:ext cx="4305296" cy="322897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4" grpId="2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tenpieknyswiat.pl/fotki/albums/20080417_Kwiaty/przebisniegi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857496"/>
            <a:ext cx="4214810" cy="3159029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285720" y="1071546"/>
            <a:ext cx="371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Śnieżyczka </a:t>
            </a:r>
            <a:r>
              <a:rPr lang="pl-PL" b="1" dirty="0" smtClean="0"/>
              <a:t>przebiśnieg </a:t>
            </a:r>
            <a:r>
              <a:rPr lang="pl-PL" dirty="0" smtClean="0"/>
              <a:t>– </a:t>
            </a:r>
            <a:r>
              <a:rPr lang="pl-PL" dirty="0" smtClean="0">
                <a:hlinkClick r:id="rId4" tooltip="Gatunek (biologia)"/>
              </a:rPr>
              <a:t>gatunek</a:t>
            </a:r>
            <a:r>
              <a:rPr lang="pl-PL" dirty="0" smtClean="0"/>
              <a:t> rośliny należący do rodziny </a:t>
            </a:r>
            <a:r>
              <a:rPr lang="pl-PL" dirty="0" smtClean="0">
                <a:hlinkClick r:id="rId5" tooltip="Amarylkowate"/>
              </a:rPr>
              <a:t>amarylkowatych</a:t>
            </a:r>
            <a:r>
              <a:rPr lang="pl-PL" dirty="0" smtClean="0"/>
              <a:t>, </a:t>
            </a:r>
            <a:r>
              <a:rPr lang="pl-PL" dirty="0" smtClean="0">
                <a:hlinkClick r:id="rId6" tooltip="Gatunek typowy"/>
              </a:rPr>
              <a:t>typowy</a:t>
            </a:r>
            <a:r>
              <a:rPr lang="pl-PL" dirty="0" smtClean="0"/>
              <a:t> dla rodzaju </a:t>
            </a:r>
            <a:r>
              <a:rPr lang="pl-PL" i="1" dirty="0" err="1" smtClean="0">
                <a:hlinkClick r:id="rId7" tooltip="Śnieżyczka"/>
              </a:rPr>
              <a:t>Galanthus</a:t>
            </a:r>
            <a:r>
              <a:rPr lang="pl-PL" dirty="0" smtClean="0"/>
              <a:t>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 smtClean="0"/>
              <a:t>naturze znany z lasów południowej i środkowej Europy, jednak </a:t>
            </a:r>
            <a:r>
              <a:rPr lang="pl-PL" dirty="0" smtClean="0"/>
              <a:t>szeroko rozpowszechniony </a:t>
            </a:r>
            <a:r>
              <a:rPr lang="pl-PL" dirty="0" smtClean="0"/>
              <a:t>poza zwartym zasięgiem jako roślina ozdobna. Gatunek popularny w uprawie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rozpoznawalny jako symbol </a:t>
            </a:r>
            <a:r>
              <a:rPr lang="pl-PL" dirty="0" smtClean="0">
                <a:hlinkClick r:id="rId8" tooltip="Przedwiośnie"/>
              </a:rPr>
              <a:t>przedwiośnia</a:t>
            </a:r>
            <a:r>
              <a:rPr lang="pl-PL" dirty="0" smtClean="0"/>
              <a:t>. Także </a:t>
            </a:r>
            <a:r>
              <a:rPr lang="pl-PL" dirty="0" smtClean="0">
                <a:hlinkClick r:id="rId9" tooltip="Rośliny miododajne"/>
              </a:rPr>
              <a:t>roślina miododajna</a:t>
            </a:r>
            <a:r>
              <a:rPr lang="pl-PL" dirty="0" smtClean="0"/>
              <a:t> i </a:t>
            </a:r>
            <a:r>
              <a:rPr lang="pl-PL" dirty="0" smtClean="0">
                <a:hlinkClick r:id="rId10" tooltip="Rośliny lecznicze"/>
              </a:rPr>
              <a:t>lecznicza</a:t>
            </a:r>
            <a:r>
              <a:rPr lang="pl-PL" dirty="0" smtClean="0"/>
              <a:t>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 smtClean="0"/>
              <a:t>Polsce podlega </a:t>
            </a:r>
            <a:r>
              <a:rPr lang="pl-PL" dirty="0" smtClean="0">
                <a:hlinkClick r:id="rId11" tooltip="Ochrona gatunkowa roślin"/>
              </a:rPr>
              <a:t>ochronie gatunkowej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071934" y="785794"/>
            <a:ext cx="4082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>
                <a:solidFill>
                  <a:srgbClr val="92D050"/>
                </a:solidFill>
                <a:latin typeface="Broadway" pitchFamily="82" charset="0"/>
              </a:rPr>
              <a:t>Przebiśnieg </a:t>
            </a:r>
            <a:endParaRPr lang="pl-PL" sz="4000" dirty="0">
              <a:solidFill>
                <a:srgbClr val="92D050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1.bp.blogspot.com/_160jlWkG03U/THmz_pmLq-I/AAAAAAAAAwY/ZCweDhmJcvk/s1600/Capitocome+Tulipan+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284984"/>
            <a:ext cx="4352925" cy="3267075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5000628" y="1785926"/>
            <a:ext cx="37861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Tulipan</a:t>
            </a:r>
            <a:r>
              <a:rPr lang="pl-PL" sz="2000" dirty="0" smtClean="0"/>
              <a:t> (</a:t>
            </a:r>
            <a:r>
              <a:rPr lang="pl-PL" sz="2000" i="1" dirty="0" err="1" smtClean="0"/>
              <a:t>Tulipa</a:t>
            </a:r>
            <a:r>
              <a:rPr lang="pl-PL" sz="2000" dirty="0" smtClean="0"/>
              <a:t> L.) – </a:t>
            </a:r>
            <a:r>
              <a:rPr lang="pl-PL" sz="2000" dirty="0" smtClean="0">
                <a:hlinkClick r:id="rId3" tooltip="Rodzaj (biologia)"/>
              </a:rPr>
              <a:t>rodzaj</a:t>
            </a:r>
            <a:r>
              <a:rPr lang="pl-PL" sz="2000" dirty="0" smtClean="0"/>
              <a:t> </a:t>
            </a:r>
            <a:r>
              <a:rPr lang="pl-PL" sz="2000" dirty="0" smtClean="0">
                <a:hlinkClick r:id="rId4" tooltip="Geofity cebulkowe"/>
              </a:rPr>
              <a:t>roślin cebulowych</a:t>
            </a:r>
            <a:r>
              <a:rPr lang="pl-PL" sz="2000" dirty="0" smtClean="0"/>
              <a:t> należący do rodziny </a:t>
            </a:r>
            <a:r>
              <a:rPr lang="pl-PL" sz="2000" dirty="0" smtClean="0">
                <a:hlinkClick r:id="rId5" tooltip="Liliowate"/>
              </a:rPr>
              <a:t>liliowatych</a:t>
            </a:r>
            <a:r>
              <a:rPr lang="pl-PL" sz="2000" dirty="0" smtClean="0"/>
              <a:t>. Zalicza się do niego ok. 120 </a:t>
            </a:r>
            <a:r>
              <a:rPr lang="pl-PL" sz="2000" dirty="0" smtClean="0">
                <a:hlinkClick r:id="rId6" tooltip="Gatunek (biologia)"/>
              </a:rPr>
              <a:t>gatunków</a:t>
            </a:r>
            <a:r>
              <a:rPr lang="pl-PL" sz="2000" dirty="0" smtClean="0"/>
              <a:t> </a:t>
            </a:r>
            <a:br>
              <a:rPr lang="pl-PL" sz="2000" dirty="0" smtClean="0"/>
            </a:br>
            <a:r>
              <a:rPr lang="pl-PL" sz="2000" dirty="0" smtClean="0"/>
              <a:t>i 15 tysięcy odmian. </a:t>
            </a:r>
            <a:r>
              <a:rPr lang="pl-PL" sz="2000" dirty="0" smtClean="0"/>
              <a:t>Naturalny obszar występowania tulipana to </a:t>
            </a:r>
            <a:r>
              <a:rPr lang="pl-PL" sz="2000" dirty="0" smtClean="0">
                <a:hlinkClick r:id="rId7" tooltip="Europa Południowa"/>
              </a:rPr>
              <a:t>Europa Południowa</a:t>
            </a:r>
            <a:r>
              <a:rPr lang="pl-PL" sz="2000" dirty="0" smtClean="0"/>
              <a:t>, północna </a:t>
            </a:r>
            <a:r>
              <a:rPr lang="pl-PL" sz="2000" dirty="0" smtClean="0">
                <a:hlinkClick r:id="rId8" tooltip="Afryka"/>
              </a:rPr>
              <a:t>Afryka</a:t>
            </a:r>
            <a:r>
              <a:rPr lang="pl-PL" sz="2000" dirty="0" smtClean="0"/>
              <a:t>, </a:t>
            </a:r>
            <a:r>
              <a:rPr lang="pl-PL" sz="2000" dirty="0" smtClean="0"/>
              <a:t> </a:t>
            </a:r>
            <a:r>
              <a:rPr lang="pl-PL" sz="2000" dirty="0" smtClean="0">
                <a:hlinkClick r:id="rId9" tooltip="Azja"/>
              </a:rPr>
              <a:t>Azja</a:t>
            </a:r>
            <a:r>
              <a:rPr lang="pl-PL" sz="2000" dirty="0" smtClean="0"/>
              <a:t> </a:t>
            </a:r>
            <a:r>
              <a:rPr lang="pl-PL" sz="2000" dirty="0" smtClean="0"/>
              <a:t>od </a:t>
            </a:r>
            <a:r>
              <a:rPr lang="pl-PL" sz="2000" dirty="0" smtClean="0">
                <a:hlinkClick r:id="rId10" tooltip="Turcja"/>
              </a:rPr>
              <a:t>Turcji</a:t>
            </a:r>
            <a:r>
              <a:rPr lang="pl-PL" sz="2000" dirty="0" smtClean="0"/>
              <a:t>, przez </a:t>
            </a:r>
            <a:r>
              <a:rPr lang="pl-PL" sz="2000" dirty="0" smtClean="0">
                <a:hlinkClick r:id="rId11" tooltip="Iran"/>
              </a:rPr>
              <a:t>Iran</a:t>
            </a:r>
            <a:r>
              <a:rPr lang="pl-PL" sz="2000" dirty="0" smtClean="0"/>
              <a:t>, góry </a:t>
            </a:r>
            <a:r>
              <a:rPr lang="pl-PL" sz="2000" dirty="0" smtClean="0">
                <a:hlinkClick r:id="rId12" tooltip="Pamir"/>
              </a:rPr>
              <a:t>Pamir</a:t>
            </a:r>
            <a:r>
              <a:rPr lang="pl-PL" sz="2000" dirty="0" smtClean="0"/>
              <a:t>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 smtClean="0">
                <a:hlinkClick r:id="rId13" tooltip="Hindukusz"/>
              </a:rPr>
              <a:t>Hindukusz</a:t>
            </a:r>
            <a:r>
              <a:rPr lang="pl-PL" sz="2000" dirty="0" smtClean="0"/>
              <a:t>, </a:t>
            </a:r>
            <a:r>
              <a:rPr lang="pl-PL" sz="2000" dirty="0" smtClean="0">
                <a:hlinkClick r:id="rId14" tooltip="Step"/>
              </a:rPr>
              <a:t>stepy</a:t>
            </a:r>
            <a:r>
              <a:rPr lang="pl-PL" sz="2000" dirty="0" smtClean="0"/>
              <a:t> </a:t>
            </a:r>
            <a:r>
              <a:rPr lang="pl-PL" sz="2000" dirty="0" smtClean="0">
                <a:hlinkClick r:id="rId15" tooltip="Kazachstan"/>
              </a:rPr>
              <a:t>Kazachstanu</a:t>
            </a:r>
            <a:r>
              <a:rPr lang="pl-PL" sz="2000" dirty="0" smtClean="0"/>
              <a:t>, po północno-wschodnie </a:t>
            </a:r>
            <a:r>
              <a:rPr lang="pl-PL" sz="2000" dirty="0" smtClean="0">
                <a:hlinkClick r:id="rId16" tooltip="Chiny"/>
              </a:rPr>
              <a:t>Chiny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42976" y="1142984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>
                <a:solidFill>
                  <a:srgbClr val="92D050"/>
                </a:solidFill>
                <a:latin typeface="Broadway" pitchFamily="82" charset="0"/>
              </a:rPr>
              <a:t>Tulipan</a:t>
            </a:r>
            <a:endParaRPr lang="pl-PL" sz="4800" dirty="0">
              <a:solidFill>
                <a:srgbClr val="92D050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g.interia.pl/wiadomosci/nimg/o/m/Gdynski_zonkil_Polach_3245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643314"/>
            <a:ext cx="4335016" cy="2886727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357158" y="2428868"/>
            <a:ext cx="35318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Narcyz żonkil, </a:t>
            </a:r>
            <a:r>
              <a:rPr lang="pl-PL" dirty="0" smtClean="0">
                <a:hlinkClick r:id="rId3" tooltip="Gatunek (biologia)"/>
              </a:rPr>
              <a:t>gatunek</a:t>
            </a:r>
            <a:r>
              <a:rPr lang="pl-PL" dirty="0" smtClean="0"/>
              <a:t> </a:t>
            </a:r>
            <a:r>
              <a:rPr lang="pl-PL" dirty="0" smtClean="0"/>
              <a:t>roślin z rodziny </a:t>
            </a:r>
            <a:r>
              <a:rPr lang="pl-PL" dirty="0" smtClean="0">
                <a:hlinkClick r:id="rId4" tooltip="Amarylkowate"/>
              </a:rPr>
              <a:t>amarylkowatych</a:t>
            </a:r>
            <a:r>
              <a:rPr lang="pl-PL" dirty="0" smtClean="0"/>
              <a:t>. </a:t>
            </a:r>
            <a:r>
              <a:rPr lang="pl-PL" dirty="0" smtClean="0"/>
              <a:t> </a:t>
            </a:r>
            <a:r>
              <a:rPr lang="pl-PL" dirty="0" smtClean="0"/>
              <a:t>Na naturalnych stanowiskach rośnie dziko w Portugalii i Hiszpanii</a:t>
            </a:r>
            <a:r>
              <a:rPr lang="pl-PL" baseline="30000" dirty="0" smtClean="0">
                <a:hlinkClick r:id="rId5"/>
              </a:rPr>
              <a:t>[2]</a:t>
            </a:r>
            <a:r>
              <a:rPr lang="pl-PL" dirty="0" smtClean="0"/>
              <a:t>. Od gatunku tego pochodzi wiele </a:t>
            </a:r>
            <a:r>
              <a:rPr lang="pl-PL" dirty="0" smtClean="0">
                <a:hlinkClick r:id="rId6" tooltip="Mieszaniec"/>
              </a:rPr>
              <a:t>mieszańców</a:t>
            </a:r>
            <a:r>
              <a:rPr lang="pl-PL" dirty="0" smtClean="0"/>
              <a:t>, które ogrodnicy zaliczają do 7 grupy </a:t>
            </a:r>
            <a:r>
              <a:rPr lang="pl-PL" dirty="0" smtClean="0"/>
              <a:t>narcyzów.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786182" y="571480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 smtClean="0">
                <a:solidFill>
                  <a:srgbClr val="92D050"/>
                </a:solidFill>
                <a:latin typeface="Broadway" pitchFamily="82" charset="0"/>
              </a:rPr>
              <a:t>Żonkil</a:t>
            </a:r>
            <a:endParaRPr lang="pl-PL" sz="5400" dirty="0">
              <a:solidFill>
                <a:srgbClr val="92D050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spd="med" advClick="0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fotoplatforma.pl/foto_galeria/3601__DSCN43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214686"/>
            <a:ext cx="4035146" cy="3028567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5143504" y="1571612"/>
            <a:ext cx="378621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 smtClean="0">
                <a:solidFill>
                  <a:srgbClr val="FFFF00"/>
                </a:solidFill>
              </a:rPr>
              <a:t>Cechy charakterystyczne</a:t>
            </a:r>
            <a:r>
              <a:rPr lang="pl-PL" sz="2400" u="sng" dirty="0" smtClean="0">
                <a:solidFill>
                  <a:srgbClr val="FFFF00"/>
                </a:solidFill>
              </a:rPr>
              <a:t>:</a:t>
            </a:r>
            <a:endParaRPr lang="pl-PL" sz="2400" dirty="0" smtClean="0">
              <a:solidFill>
                <a:srgbClr val="FFFF00"/>
              </a:solidFill>
            </a:endParaRPr>
          </a:p>
          <a:p>
            <a:endParaRPr lang="pl-PL" sz="2400" dirty="0" smtClean="0">
              <a:solidFill>
                <a:srgbClr val="FFFF00"/>
              </a:solidFill>
            </a:endParaRPr>
          </a:p>
          <a:p>
            <a:r>
              <a:rPr lang="pl-PL" sz="2000" dirty="0" smtClean="0"/>
              <a:t>Łodyga </a:t>
            </a:r>
            <a:r>
              <a:rPr lang="pl-PL" sz="2000" dirty="0" smtClean="0"/>
              <a:t>o długości kilkunastu cm, prosta. Liście zielone, rynienkowate. Kwiaty zrośnięte w rurkę, u góry wolne, barwa </a:t>
            </a:r>
            <a:r>
              <a:rPr lang="pl-PL" sz="2000" dirty="0" smtClean="0"/>
              <a:t>fioletowo-niebieska, </a:t>
            </a:r>
            <a:r>
              <a:rPr lang="pl-PL" sz="2000" dirty="0" smtClean="0"/>
              <a:t>w środku 3 pomarańczowe pręciki. Kwitnie na </a:t>
            </a:r>
            <a:r>
              <a:rPr lang="pl-PL" sz="2000" dirty="0" smtClean="0"/>
              <a:t>wiosnę.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42976" y="571480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b="1" dirty="0" smtClean="0">
                <a:solidFill>
                  <a:srgbClr val="00B050"/>
                </a:solidFill>
              </a:rPr>
              <a:t>Krokus</a:t>
            </a:r>
            <a:endParaRPr lang="pl-PL" sz="6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 advClick="0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43108" y="1571612"/>
            <a:ext cx="41745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KONIEC</a:t>
            </a:r>
            <a:endParaRPr lang="pl-PL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zielone-przedszkole.com/wp-content/uploads/2012/11/biedronka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71876"/>
            <a:ext cx="1669680" cy="172878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4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</TotalTime>
  <Words>122</Words>
  <Application>Microsoft Office PowerPoint</Application>
  <PresentationFormat>Pokaz na ekranie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Techniczny</vt:lpstr>
      <vt:lpstr>WIOSNA</vt:lpstr>
      <vt:lpstr>Slajd 2</vt:lpstr>
      <vt:lpstr>Slajd 3</vt:lpstr>
      <vt:lpstr>Slajd 4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WIOSNA</dc:title>
  <dc:creator>u701</dc:creator>
  <cp:lastModifiedBy>dom</cp:lastModifiedBy>
  <cp:revision>16</cp:revision>
  <dcterms:created xsi:type="dcterms:W3CDTF">2013-04-25T09:13:08Z</dcterms:created>
  <dcterms:modified xsi:type="dcterms:W3CDTF">2013-05-27T22:04:24Z</dcterms:modified>
</cp:coreProperties>
</file>